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1" r:id="rId4"/>
    <p:sldId id="269" r:id="rId5"/>
    <p:sldId id="268" r:id="rId6"/>
    <p:sldId id="265" r:id="rId7"/>
    <p:sldId id="266" r:id="rId8"/>
    <p:sldId id="270" r:id="rId9"/>
    <p:sldId id="271" r:id="rId10"/>
    <p:sldId id="274" r:id="rId11"/>
    <p:sldId id="280" r:id="rId12"/>
    <p:sldId id="273" r:id="rId13"/>
    <p:sldId id="272" r:id="rId14"/>
    <p:sldId id="278" r:id="rId15"/>
    <p:sldId id="279" r:id="rId16"/>
  </p:sldIdLst>
  <p:sldSz cx="9144000" cy="5724525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84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7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936775"/>
            <a:ext cx="6858000" cy="1992800"/>
          </a:xfrm>
        </p:spPr>
        <p:txBody>
          <a:bodyPr anchor="b"/>
          <a:lstStyle>
            <a:lvl1pPr algn="ctr">
              <a:defRPr sz="501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006425"/>
            <a:ext cx="6858000" cy="1381975"/>
          </a:xfrm>
        </p:spPr>
        <p:txBody>
          <a:bodyPr/>
          <a:lstStyle>
            <a:lvl1pPr marL="0" indent="0" algn="ctr">
              <a:buNone/>
              <a:defRPr sz="2005"/>
            </a:lvl1pPr>
            <a:lvl2pPr marL="381635" indent="0" algn="ctr">
              <a:buNone/>
              <a:defRPr sz="1670"/>
            </a:lvl2pPr>
            <a:lvl3pPr marL="763270" indent="0" algn="ctr">
              <a:buNone/>
              <a:defRPr sz="1500"/>
            </a:lvl3pPr>
            <a:lvl4pPr marL="1144905" indent="0" algn="ctr">
              <a:buNone/>
              <a:defRPr sz="1335"/>
            </a:lvl4pPr>
            <a:lvl5pPr marL="1526540" indent="0" algn="ctr">
              <a:buNone/>
              <a:defRPr sz="1335"/>
            </a:lvl5pPr>
            <a:lvl6pPr marL="1908175" indent="0" algn="ctr">
              <a:buNone/>
              <a:defRPr sz="1335"/>
            </a:lvl6pPr>
            <a:lvl7pPr marL="2289810" indent="0" algn="ctr">
              <a:buNone/>
              <a:defRPr sz="1335"/>
            </a:lvl7pPr>
            <a:lvl8pPr marL="2671445" indent="0" algn="ctr">
              <a:buNone/>
              <a:defRPr sz="1335"/>
            </a:lvl8pPr>
            <a:lvl9pPr marL="3053080" indent="0" algn="ctr">
              <a:buNone/>
              <a:defRPr sz="1335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04750"/>
            <a:ext cx="1971675" cy="48508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04750"/>
            <a:ext cx="5800725" cy="48508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427025"/>
            <a:ext cx="7886700" cy="2381024"/>
          </a:xfrm>
        </p:spPr>
        <p:txBody>
          <a:bodyPr anchor="b"/>
          <a:lstStyle>
            <a:lvl1pPr>
              <a:defRPr sz="501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3830575"/>
            <a:ext cx="7886700" cy="1252125"/>
          </a:xfrm>
        </p:spPr>
        <p:txBody>
          <a:bodyPr/>
          <a:lstStyle>
            <a:lvl1pPr marL="0" indent="0">
              <a:buNone/>
              <a:defRPr sz="2005">
                <a:solidFill>
                  <a:schemeClr val="tx1">
                    <a:tint val="82000"/>
                  </a:schemeClr>
                </a:solidFill>
              </a:defRPr>
            </a:lvl1pPr>
            <a:lvl2pPr marL="381635" indent="0">
              <a:buNone/>
              <a:defRPr sz="1670">
                <a:solidFill>
                  <a:schemeClr val="tx1">
                    <a:tint val="82000"/>
                  </a:schemeClr>
                </a:solidFill>
              </a:defRPr>
            </a:lvl2pPr>
            <a:lvl3pPr marL="76327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3pPr>
            <a:lvl4pPr marL="1144905" indent="0">
              <a:buNone/>
              <a:defRPr sz="1335">
                <a:solidFill>
                  <a:schemeClr val="tx1">
                    <a:tint val="82000"/>
                  </a:schemeClr>
                </a:solidFill>
              </a:defRPr>
            </a:lvl4pPr>
            <a:lvl5pPr marL="1526540" indent="0">
              <a:buNone/>
              <a:defRPr sz="1335">
                <a:solidFill>
                  <a:schemeClr val="tx1">
                    <a:tint val="82000"/>
                  </a:schemeClr>
                </a:solidFill>
              </a:defRPr>
            </a:lvl5pPr>
            <a:lvl6pPr marL="1908175" indent="0">
              <a:buNone/>
              <a:defRPr sz="1335">
                <a:solidFill>
                  <a:schemeClr val="tx1">
                    <a:tint val="82000"/>
                  </a:schemeClr>
                </a:solidFill>
              </a:defRPr>
            </a:lvl6pPr>
            <a:lvl7pPr marL="2289810" indent="0">
              <a:buNone/>
              <a:defRPr sz="1335">
                <a:solidFill>
                  <a:schemeClr val="tx1">
                    <a:tint val="82000"/>
                  </a:schemeClr>
                </a:solidFill>
              </a:defRPr>
            </a:lvl7pPr>
            <a:lvl8pPr marL="2671445" indent="0">
              <a:buNone/>
              <a:defRPr sz="1335">
                <a:solidFill>
                  <a:schemeClr val="tx1">
                    <a:tint val="82000"/>
                  </a:schemeClr>
                </a:solidFill>
              </a:defRPr>
            </a:lvl8pPr>
            <a:lvl9pPr marL="3053080" indent="0">
              <a:buNone/>
              <a:defRPr sz="1335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523750"/>
            <a:ext cx="3886200" cy="36318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523750"/>
            <a:ext cx="3886200" cy="36318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04750"/>
            <a:ext cx="7886700" cy="11063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403175"/>
            <a:ext cx="3868340" cy="687675"/>
          </a:xfrm>
        </p:spPr>
        <p:txBody>
          <a:bodyPr anchor="b"/>
          <a:lstStyle>
            <a:lvl1pPr marL="0" indent="0">
              <a:buNone/>
              <a:defRPr sz="2005" b="1"/>
            </a:lvl1pPr>
            <a:lvl2pPr marL="381635" indent="0">
              <a:buNone/>
              <a:defRPr sz="1670" b="1"/>
            </a:lvl2pPr>
            <a:lvl3pPr marL="763270" indent="0">
              <a:buNone/>
              <a:defRPr sz="1500" b="1"/>
            </a:lvl3pPr>
            <a:lvl4pPr marL="1144905" indent="0">
              <a:buNone/>
              <a:defRPr sz="1335" b="1"/>
            </a:lvl4pPr>
            <a:lvl5pPr marL="1526540" indent="0">
              <a:buNone/>
              <a:defRPr sz="1335" b="1"/>
            </a:lvl5pPr>
            <a:lvl6pPr marL="1908175" indent="0">
              <a:buNone/>
              <a:defRPr sz="1335" b="1"/>
            </a:lvl6pPr>
            <a:lvl7pPr marL="2289810" indent="0">
              <a:buNone/>
              <a:defRPr sz="1335" b="1"/>
            </a:lvl7pPr>
            <a:lvl8pPr marL="2671445" indent="0">
              <a:buNone/>
              <a:defRPr sz="1335" b="1"/>
            </a:lvl8pPr>
            <a:lvl9pPr marL="3053080" indent="0">
              <a:buNone/>
              <a:defRPr sz="1335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090850"/>
            <a:ext cx="3868340" cy="30753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403175"/>
            <a:ext cx="3887391" cy="687675"/>
          </a:xfrm>
        </p:spPr>
        <p:txBody>
          <a:bodyPr anchor="b"/>
          <a:lstStyle>
            <a:lvl1pPr marL="0" indent="0">
              <a:buNone/>
              <a:defRPr sz="2005" b="1"/>
            </a:lvl1pPr>
            <a:lvl2pPr marL="381635" indent="0">
              <a:buNone/>
              <a:defRPr sz="1670" b="1"/>
            </a:lvl2pPr>
            <a:lvl3pPr marL="763270" indent="0">
              <a:buNone/>
              <a:defRPr sz="1500" b="1"/>
            </a:lvl3pPr>
            <a:lvl4pPr marL="1144905" indent="0">
              <a:buNone/>
              <a:defRPr sz="1335" b="1"/>
            </a:lvl4pPr>
            <a:lvl5pPr marL="1526540" indent="0">
              <a:buNone/>
              <a:defRPr sz="1335" b="1"/>
            </a:lvl5pPr>
            <a:lvl6pPr marL="1908175" indent="0">
              <a:buNone/>
              <a:defRPr sz="1335" b="1"/>
            </a:lvl6pPr>
            <a:lvl7pPr marL="2289810" indent="0">
              <a:buNone/>
              <a:defRPr sz="1335" b="1"/>
            </a:lvl7pPr>
            <a:lvl8pPr marL="2671445" indent="0">
              <a:buNone/>
              <a:defRPr sz="1335" b="1"/>
            </a:lvl8pPr>
            <a:lvl9pPr marL="3053080" indent="0">
              <a:buNone/>
              <a:defRPr sz="1335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090850"/>
            <a:ext cx="3887391" cy="30753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81600"/>
            <a:ext cx="2949178" cy="1335600"/>
          </a:xfrm>
        </p:spPr>
        <p:txBody>
          <a:bodyPr anchor="b"/>
          <a:lstStyle>
            <a:lvl1pPr>
              <a:defRPr sz="267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824150"/>
            <a:ext cx="4629150" cy="4067750"/>
          </a:xfrm>
        </p:spPr>
        <p:txBody>
          <a:bodyPr/>
          <a:lstStyle>
            <a:lvl1pPr>
              <a:defRPr sz="2670"/>
            </a:lvl1pPr>
            <a:lvl2pPr>
              <a:defRPr sz="2335"/>
            </a:lvl2pPr>
            <a:lvl3pPr>
              <a:defRPr sz="2005"/>
            </a:lvl3pPr>
            <a:lvl4pPr>
              <a:defRPr sz="1670"/>
            </a:lvl4pPr>
            <a:lvl5pPr>
              <a:defRPr sz="1670"/>
            </a:lvl5pPr>
            <a:lvl6pPr>
              <a:defRPr sz="1670"/>
            </a:lvl6pPr>
            <a:lvl7pPr>
              <a:defRPr sz="1670"/>
            </a:lvl7pPr>
            <a:lvl8pPr>
              <a:defRPr sz="1670"/>
            </a:lvl8pPr>
            <a:lvl9pPr>
              <a:defRPr sz="167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1717200"/>
            <a:ext cx="2949178" cy="3181325"/>
          </a:xfrm>
        </p:spPr>
        <p:txBody>
          <a:bodyPr/>
          <a:lstStyle>
            <a:lvl1pPr marL="0" indent="0">
              <a:buNone/>
              <a:defRPr sz="1335"/>
            </a:lvl1pPr>
            <a:lvl2pPr marL="381635" indent="0">
              <a:buNone/>
              <a:defRPr sz="1170"/>
            </a:lvl2pPr>
            <a:lvl3pPr marL="763270" indent="0">
              <a:buNone/>
              <a:defRPr sz="1000"/>
            </a:lvl3pPr>
            <a:lvl4pPr marL="1144905" indent="0">
              <a:buNone/>
              <a:defRPr sz="835"/>
            </a:lvl4pPr>
            <a:lvl5pPr marL="1526540" indent="0">
              <a:buNone/>
              <a:defRPr sz="835"/>
            </a:lvl5pPr>
            <a:lvl6pPr marL="1908175" indent="0">
              <a:buNone/>
              <a:defRPr sz="835"/>
            </a:lvl6pPr>
            <a:lvl7pPr marL="2289810" indent="0">
              <a:buNone/>
              <a:defRPr sz="835"/>
            </a:lvl7pPr>
            <a:lvl8pPr marL="2671445" indent="0">
              <a:buNone/>
              <a:defRPr sz="835"/>
            </a:lvl8pPr>
            <a:lvl9pPr marL="3053080" indent="0">
              <a:buNone/>
              <a:defRPr sz="83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81600"/>
            <a:ext cx="2949178" cy="1335600"/>
          </a:xfrm>
        </p:spPr>
        <p:txBody>
          <a:bodyPr anchor="b"/>
          <a:lstStyle>
            <a:lvl1pPr>
              <a:defRPr sz="267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824150"/>
            <a:ext cx="4629150" cy="4067750"/>
          </a:xfrm>
        </p:spPr>
        <p:txBody>
          <a:bodyPr/>
          <a:lstStyle>
            <a:lvl1pPr marL="0" indent="0">
              <a:buNone/>
              <a:defRPr sz="2670"/>
            </a:lvl1pPr>
            <a:lvl2pPr marL="381635" indent="0">
              <a:buNone/>
              <a:defRPr sz="2335"/>
            </a:lvl2pPr>
            <a:lvl3pPr marL="763270" indent="0">
              <a:buNone/>
              <a:defRPr sz="2005"/>
            </a:lvl3pPr>
            <a:lvl4pPr marL="1144905" indent="0">
              <a:buNone/>
              <a:defRPr sz="1670"/>
            </a:lvl4pPr>
            <a:lvl5pPr marL="1526540" indent="0">
              <a:buNone/>
              <a:defRPr sz="1670"/>
            </a:lvl5pPr>
            <a:lvl6pPr marL="1908175" indent="0">
              <a:buNone/>
              <a:defRPr sz="1670"/>
            </a:lvl6pPr>
            <a:lvl7pPr marL="2289810" indent="0">
              <a:buNone/>
              <a:defRPr sz="1670"/>
            </a:lvl7pPr>
            <a:lvl8pPr marL="2671445" indent="0">
              <a:buNone/>
              <a:defRPr sz="1670"/>
            </a:lvl8pPr>
            <a:lvl9pPr marL="3053080" indent="0">
              <a:buNone/>
              <a:defRPr sz="167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1717200"/>
            <a:ext cx="2949178" cy="3181325"/>
          </a:xfrm>
        </p:spPr>
        <p:txBody>
          <a:bodyPr/>
          <a:lstStyle>
            <a:lvl1pPr marL="0" indent="0">
              <a:buNone/>
              <a:defRPr sz="1335"/>
            </a:lvl1pPr>
            <a:lvl2pPr marL="381635" indent="0">
              <a:buNone/>
              <a:defRPr sz="1170"/>
            </a:lvl2pPr>
            <a:lvl3pPr marL="763270" indent="0">
              <a:buNone/>
              <a:defRPr sz="1000"/>
            </a:lvl3pPr>
            <a:lvl4pPr marL="1144905" indent="0">
              <a:buNone/>
              <a:defRPr sz="835"/>
            </a:lvl4pPr>
            <a:lvl5pPr marL="1526540" indent="0">
              <a:buNone/>
              <a:defRPr sz="835"/>
            </a:lvl5pPr>
            <a:lvl6pPr marL="1908175" indent="0">
              <a:buNone/>
              <a:defRPr sz="835"/>
            </a:lvl6pPr>
            <a:lvl7pPr marL="2289810" indent="0">
              <a:buNone/>
              <a:defRPr sz="835"/>
            </a:lvl7pPr>
            <a:lvl8pPr marL="2671445" indent="0">
              <a:buNone/>
              <a:defRPr sz="835"/>
            </a:lvl8pPr>
            <a:lvl9pPr marL="3053080" indent="0">
              <a:buNone/>
              <a:defRPr sz="83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04750"/>
            <a:ext cx="7886700" cy="1106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523750"/>
            <a:ext cx="7886700" cy="3631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5305300"/>
            <a:ext cx="2057400" cy="304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5305300"/>
            <a:ext cx="3086100" cy="304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5305300"/>
            <a:ext cx="2057400" cy="304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63270" rtl="0" eaLnBrk="1" latinLnBrk="0" hangingPunct="1">
        <a:lnSpc>
          <a:spcPct val="90000"/>
        </a:lnSpc>
        <a:spcBef>
          <a:spcPct val="0"/>
        </a:spcBef>
        <a:buNone/>
        <a:defRPr sz="36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500" indent="-190500" algn="l" defTabSz="763270" rtl="0" eaLnBrk="1" latinLnBrk="0" hangingPunct="1">
        <a:lnSpc>
          <a:spcPct val="90000"/>
        </a:lnSpc>
        <a:spcBef>
          <a:spcPct val="16700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72135" indent="-190500" algn="l" defTabSz="763270" rtl="0" eaLnBrk="1" latinLnBrk="0" hangingPunct="1">
        <a:lnSpc>
          <a:spcPct val="90000"/>
        </a:lnSpc>
        <a:spcBef>
          <a:spcPct val="84000"/>
        </a:spcBef>
        <a:buFont typeface="Arial" panose="020B0604020202020204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2pPr>
      <a:lvl3pPr marL="953770" indent="-190500" algn="l" defTabSz="763270" rtl="0" eaLnBrk="1" latinLnBrk="0" hangingPunct="1">
        <a:lnSpc>
          <a:spcPct val="90000"/>
        </a:lnSpc>
        <a:spcBef>
          <a:spcPct val="84000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3pPr>
      <a:lvl4pPr marL="1335405" indent="-190500" algn="l" defTabSz="763270" rtl="0" eaLnBrk="1" latinLnBrk="0" hangingPunct="1">
        <a:lnSpc>
          <a:spcPct val="90000"/>
        </a:lnSpc>
        <a:spcBef>
          <a:spcPct val="84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7040" indent="-190500" algn="l" defTabSz="763270" rtl="0" eaLnBrk="1" latinLnBrk="0" hangingPunct="1">
        <a:lnSpc>
          <a:spcPct val="90000"/>
        </a:lnSpc>
        <a:spcBef>
          <a:spcPct val="84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8675" indent="-190500" algn="l" defTabSz="763270" rtl="0" eaLnBrk="1" latinLnBrk="0" hangingPunct="1">
        <a:lnSpc>
          <a:spcPct val="90000"/>
        </a:lnSpc>
        <a:spcBef>
          <a:spcPct val="84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80310" indent="-190500" algn="l" defTabSz="763270" rtl="0" eaLnBrk="1" latinLnBrk="0" hangingPunct="1">
        <a:lnSpc>
          <a:spcPct val="90000"/>
        </a:lnSpc>
        <a:spcBef>
          <a:spcPct val="84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61945" indent="-190500" algn="l" defTabSz="763270" rtl="0" eaLnBrk="1" latinLnBrk="0" hangingPunct="1">
        <a:lnSpc>
          <a:spcPct val="90000"/>
        </a:lnSpc>
        <a:spcBef>
          <a:spcPct val="84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43580" indent="-190500" algn="l" defTabSz="763270" rtl="0" eaLnBrk="1" latinLnBrk="0" hangingPunct="1">
        <a:lnSpc>
          <a:spcPct val="90000"/>
        </a:lnSpc>
        <a:spcBef>
          <a:spcPct val="84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7632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635" algn="l" defTabSz="7632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3270" algn="l" defTabSz="7632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905" algn="l" defTabSz="7632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6540" algn="l" defTabSz="7632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8175" algn="l" defTabSz="7632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9810" algn="l" defTabSz="7632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71445" algn="l" defTabSz="7632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53080" algn="l" defTabSz="7632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236979"/>
            <a:ext cx="9147977" cy="19380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spAutoFit/>
          </a:bodyPr>
          <a:lstStyle/>
          <a:p>
            <a:pPr algn="ctr"/>
            <a:r>
              <a:rPr lang="ru-RU" sz="1950" dirty="0">
                <a:latin typeface="TimesNewRomanPSMT" panose="02020603050405020304"/>
              </a:rPr>
              <a:t>Курсовая работа</a:t>
            </a:r>
          </a:p>
          <a:p>
            <a:pPr algn="ctr"/>
            <a:r>
              <a:rPr lang="ru-RU" sz="1650" dirty="0">
                <a:latin typeface="TimesNewRomanPSMT" panose="02020603050405020304"/>
              </a:rPr>
              <a:t>на тему</a:t>
            </a:r>
            <a:r>
              <a:rPr lang="ru-RU" dirty="0">
                <a:latin typeface="TimesNewRomanPSMT" panose="02020603050405020304"/>
              </a:rPr>
              <a:t>:</a:t>
            </a:r>
          </a:p>
          <a:p>
            <a:pPr algn="ctr"/>
            <a:r>
              <a:rPr lang="ru-RU" sz="2800" b="1" dirty="0">
                <a:latin typeface="TimesNewRomanPSMT" panose="02020603050405020304"/>
                <a:ea typeface="+mn-lt"/>
                <a:cs typeface="+mn-lt"/>
              </a:rPr>
              <a:t>Разработка веб-ресурса по изучению  </a:t>
            </a:r>
          </a:p>
          <a:p>
            <a:pPr algn="ctr"/>
            <a:r>
              <a:rPr lang="ru-RU" sz="2800" b="1" dirty="0">
                <a:latin typeface="TimesNewRomanPSMT" panose="02020603050405020304"/>
                <a:ea typeface="+mn-lt"/>
                <a:cs typeface="+mn-lt"/>
              </a:rPr>
              <a:t>английского языка для специальности </a:t>
            </a:r>
            <a:endParaRPr lang="ru-RU" sz="2800" dirty="0"/>
          </a:p>
          <a:p>
            <a:pPr algn="ctr"/>
            <a:r>
              <a:rPr lang="ru-RU" sz="2800" b="1" dirty="0">
                <a:latin typeface="TimesNewRomanPSMT" panose="02020603050405020304"/>
                <a:ea typeface="+mn-lt"/>
                <a:cs typeface="+mn-lt"/>
              </a:rPr>
              <a:t>"Компьютерные системы и комплексы"</a:t>
            </a:r>
            <a:endParaRPr lang="ru-RU" sz="2800" b="1" dirty="0">
              <a:latin typeface="TimesNewRomanPSMT" panose="020206030504050203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42890" y="3518535"/>
            <a:ext cx="3801110" cy="1915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spAutoFit/>
          </a:bodyPr>
          <a:lstStyle/>
          <a:p>
            <a:r>
              <a:rPr lang="ru-RU" sz="2000" dirty="0">
                <a:latin typeface="TimesNewRomanPSMT" panose="02020603050405020304"/>
              </a:rPr>
              <a:t>Выполнил студент </a:t>
            </a:r>
          </a:p>
          <a:p>
            <a:r>
              <a:rPr lang="ru-RU" sz="2000" dirty="0">
                <a:latin typeface="TimesNewRomanPSMT" panose="02020603050405020304"/>
              </a:rPr>
              <a:t>группы </a:t>
            </a:r>
            <a:r>
              <a:rPr lang="ru-RU" sz="2000" b="1" dirty="0">
                <a:latin typeface="TimesNewRomanPSMT" panose="02020603050405020304"/>
              </a:rPr>
              <a:t>ИВТ-4</a:t>
            </a:r>
            <a:r>
              <a:rPr lang="ru-RU" sz="2000" dirty="0">
                <a:latin typeface="TimesNewRomanPSMT" panose="02020603050405020304"/>
              </a:rPr>
              <a:t>:</a:t>
            </a:r>
          </a:p>
          <a:p>
            <a:r>
              <a:rPr lang="ru-RU" sz="2000" b="1" dirty="0">
                <a:latin typeface="TimesNewRomanPSMT" panose="02020603050405020304"/>
              </a:rPr>
              <a:t>Красько Михаил Андреевич</a:t>
            </a:r>
          </a:p>
          <a:p>
            <a:endParaRPr lang="ru-RU" sz="2000" b="1" dirty="0">
              <a:latin typeface="TimesNewRomanPSMT" panose="02020603050405020304"/>
            </a:endParaRPr>
          </a:p>
          <a:p>
            <a:r>
              <a:rPr lang="ru-RU" sz="2000" dirty="0">
                <a:latin typeface="TimesNewRomanPSMT" panose="02020603050405020304"/>
              </a:rPr>
              <a:t>Руководитель:</a:t>
            </a:r>
          </a:p>
          <a:p>
            <a:r>
              <a:rPr lang="ru-RU" sz="2000" b="1" dirty="0" err="1">
                <a:latin typeface="TimesNewRomanPSMT" panose="02020603050405020304"/>
              </a:rPr>
              <a:t>Надеева</a:t>
            </a:r>
            <a:r>
              <a:rPr lang="ru-RU" sz="2000" b="1" dirty="0">
                <a:latin typeface="TimesNewRomanPSMT" panose="02020603050405020304"/>
              </a:rPr>
              <a:t> Елена Анатольевна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84" y="944871"/>
            <a:ext cx="7965439" cy="4480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" y="397124"/>
            <a:ext cx="9148846" cy="4686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spAutoFit/>
          </a:bodyPr>
          <a:lstStyle/>
          <a:p>
            <a:pPr algn="ctr"/>
            <a:r>
              <a:rPr lang="ru-RU" sz="2600" dirty="0">
                <a:latin typeface="TimesNewRomanPSMT" panose="02020603050405020304"/>
              </a:rPr>
              <a:t>Обновление записей</a:t>
            </a:r>
            <a:endParaRPr lang="ru-RU" sz="2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90764"/>
            <a:ext cx="9162574" cy="4686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spAutoFit/>
          </a:bodyPr>
          <a:lstStyle/>
          <a:p>
            <a:pPr algn="ctr"/>
            <a:r>
              <a:rPr lang="ru-RU" altLang="en-US" sz="2600" dirty="0">
                <a:latin typeface="TimesNewRomanPSMT" panose="02020603050405020304"/>
              </a:rPr>
              <a:t>Обработка ошибок, обратная связь</a:t>
            </a:r>
          </a:p>
        </p:txBody>
      </p:sp>
      <p:pic>
        <p:nvPicPr>
          <p:cNvPr id="3" name="Picture 2" descr="Screenshot 2024-06-17 at 6.39.40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03" y="1295614"/>
            <a:ext cx="5895023" cy="615315"/>
          </a:xfrm>
          <a:prstGeom prst="rect">
            <a:avLst/>
          </a:prstGeom>
        </p:spPr>
      </p:pic>
      <p:pic>
        <p:nvPicPr>
          <p:cNvPr id="4" name="Picture 3" descr="Screenshot 2024-06-17 at 6.41.39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803" y="4123586"/>
            <a:ext cx="5894546" cy="540068"/>
          </a:xfrm>
          <a:prstGeom prst="rect">
            <a:avLst/>
          </a:prstGeom>
        </p:spPr>
      </p:pic>
      <p:pic>
        <p:nvPicPr>
          <p:cNvPr id="8" name="Picture 7" descr="Screenshot 2024-06-17 at 7.57.42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803" y="1980937"/>
            <a:ext cx="4828223" cy="20188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снимок экрана, программное обеспечение, число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84" y="963286"/>
            <a:ext cx="7965441" cy="4480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" y="416174"/>
            <a:ext cx="9148846" cy="4686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spAutoFit/>
          </a:bodyPr>
          <a:lstStyle/>
          <a:p>
            <a:pPr algn="ctr"/>
            <a:r>
              <a:rPr lang="ru-RU" sz="2600" dirty="0">
                <a:latin typeface="TimesNewRomanPSMT" panose="02020603050405020304"/>
              </a:rPr>
              <a:t>Добавление записей</a:t>
            </a:r>
            <a:endParaRPr lang="ru-RU" sz="2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44" y="963921"/>
            <a:ext cx="7965439" cy="4480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5018" y="434589"/>
            <a:ext cx="9148846" cy="4686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spAutoFit/>
          </a:bodyPr>
          <a:lstStyle/>
          <a:p>
            <a:pPr algn="ctr"/>
            <a:r>
              <a:rPr lang="ru-RU" sz="2600" dirty="0">
                <a:latin typeface="TimesNewRomanPSMT" panose="02020603050405020304"/>
              </a:rPr>
              <a:t>Заготовки запросов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6793" y="1090032"/>
            <a:ext cx="7271861" cy="3669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spAutoFit/>
          </a:bodyPr>
          <a:lstStyle/>
          <a:p>
            <a:pPr indent="0" algn="just" fontAlgn="auto"/>
            <a:r>
              <a:rPr lang="en-US" altLang="ru-RU" sz="2600" dirty="0">
                <a:latin typeface="TimesNewRomanPSMT" panose="02020603050405020304"/>
              </a:rPr>
              <a:t>Стоимость разрабоки составила </a:t>
            </a:r>
            <a:r>
              <a:rPr lang="en-US" altLang="ru-RU" sz="2600" u="sng" dirty="0">
                <a:latin typeface="TimesNewRomanPSMT" panose="02020603050405020304"/>
              </a:rPr>
              <a:t>49 596,77 рос. руб.</a:t>
            </a:r>
            <a:r>
              <a:rPr lang="en-US" altLang="ru-RU" sz="2600" dirty="0">
                <a:latin typeface="TimesNewRomanPSMT" panose="02020603050405020304"/>
              </a:rPr>
              <a:t> Для того, чтобы доказать технико-экономическую эффективность разработки был проведён маркетинговый анализ, цена разработки была сравнена с ценами конкурентов.</a:t>
            </a:r>
          </a:p>
          <a:p>
            <a:pPr indent="0" algn="just" fontAlgn="auto"/>
            <a:endParaRPr lang="en-US" altLang="ru-RU" sz="2600" dirty="0">
              <a:latin typeface="TimesNewRomanPSMT" panose="02020603050405020304"/>
            </a:endParaRPr>
          </a:p>
          <a:p>
            <a:pPr indent="0" algn="just" fontAlgn="auto"/>
            <a:r>
              <a:rPr lang="en-US" altLang="ru-RU" sz="2600" dirty="0">
                <a:latin typeface="TimesNewRomanPSMT" panose="02020603050405020304"/>
              </a:rPr>
              <a:t>Результаты маркетингового анализа показали конкурентноспособность разработанного продукта на рынке.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343977"/>
            <a:ext cx="9143999" cy="483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spAutoFit/>
          </a:bodyPr>
          <a:lstStyle/>
          <a:p>
            <a:pPr algn="ctr"/>
            <a:r>
              <a:rPr lang="en-US" altLang="ru-RU" sz="2700" dirty="0">
                <a:latin typeface="TimesNewRomanPSMT" panose="02020603050405020304"/>
              </a:rPr>
              <a:t>Экономическая выгода разработки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0" y="2527672"/>
            <a:ext cx="9144000" cy="66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3750"/>
              <a:t>Спасибо за внимание!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5263" y="1104088"/>
            <a:ext cx="8233474" cy="35163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spAutoFit/>
          </a:bodyPr>
          <a:lstStyle/>
          <a:p>
            <a:pPr indent="0" algn="just" fontAlgn="auto"/>
            <a:r>
              <a:rPr lang="ru-RU" sz="2800" b="1" u="sng" dirty="0">
                <a:latin typeface="TimesNewRomanPSMT" panose="02020603050405020304"/>
              </a:rPr>
              <a:t>Объект исследования:</a:t>
            </a:r>
            <a:r>
              <a:rPr lang="ru-RU" sz="2800" b="1" dirty="0">
                <a:latin typeface="TimesNewRomanPSMT" panose="02020603050405020304"/>
                <a:ea typeface="+mn-lt"/>
                <a:cs typeface="+mn-lt"/>
              </a:rPr>
              <a:t> </a:t>
            </a:r>
            <a:r>
              <a:rPr lang="ru-RU" sz="2800" dirty="0">
                <a:latin typeface="TimesNewRomanPSMT" panose="02020603050405020304"/>
                <a:ea typeface="+mn-lt"/>
                <a:cs typeface="+mn-lt"/>
              </a:rPr>
              <a:t>веб-ресурс по изучению английского языка;</a:t>
            </a:r>
            <a:endParaRPr lang="ru-RU" sz="2800" dirty="0">
              <a:latin typeface="TimesNewRomanPSMT" panose="02020603050405020304"/>
            </a:endParaRPr>
          </a:p>
          <a:p>
            <a:pPr indent="0" algn="just" fontAlgn="auto"/>
            <a:endParaRPr lang="ru-RU" sz="2800" dirty="0">
              <a:latin typeface="TimesNewRomanPSMT" panose="02020603050405020304"/>
              <a:ea typeface="+mn-lt"/>
              <a:cs typeface="+mn-lt"/>
            </a:endParaRPr>
          </a:p>
          <a:p>
            <a:pPr indent="0" algn="just" fontAlgn="auto"/>
            <a:r>
              <a:rPr lang="ru-RU" sz="2800" b="1" u="sng" dirty="0">
                <a:latin typeface="TimesNewRomanPSMT" panose="02020603050405020304"/>
                <a:ea typeface="+mn-lt"/>
                <a:cs typeface="+mn-lt"/>
              </a:rPr>
              <a:t>Предмет исследования:</a:t>
            </a:r>
            <a:r>
              <a:rPr lang="ru-RU" sz="2800" dirty="0">
                <a:latin typeface="TimesNewRomanPSMT" panose="02020603050405020304"/>
                <a:ea typeface="+mn-lt"/>
                <a:cs typeface="+mn-lt"/>
              </a:rPr>
              <a:t> </a:t>
            </a:r>
            <a:r>
              <a:rPr lang="ru-RU" sz="2800" dirty="0">
                <a:latin typeface="TimesNewRomanPSMT" panose="02020603050405020304"/>
              </a:rPr>
              <a:t>структура базы данных и пользовательский интерфейс веб-ресурса для изучения английского языка, а также методы их реализации с использованием </a:t>
            </a:r>
            <a:r>
              <a:rPr lang="ru-RU" sz="2800" dirty="0" err="1">
                <a:latin typeface="TimesNewRomanPSMT" panose="02020603050405020304"/>
              </a:rPr>
              <a:t>PHPMyAdmin</a:t>
            </a:r>
            <a:r>
              <a:rPr lang="ru-RU" sz="2800" dirty="0">
                <a:latin typeface="TimesNewRomanPSMT" panose="02020603050405020304"/>
              </a:rPr>
              <a:t>, </a:t>
            </a:r>
            <a:r>
              <a:rPr lang="ru-RU" sz="2800" dirty="0" err="1">
                <a:latin typeface="TimesNewRomanPSMT" panose="02020603050405020304"/>
              </a:rPr>
              <a:t>Flask</a:t>
            </a:r>
            <a:r>
              <a:rPr lang="ru-RU" sz="2800" dirty="0">
                <a:latin typeface="TimesNewRomanPSMT" panose="02020603050405020304"/>
              </a:rPr>
              <a:t> и </a:t>
            </a:r>
            <a:r>
              <a:rPr lang="ru-RU" sz="2800" dirty="0" err="1">
                <a:latin typeface="TimesNewRomanPSMT" panose="02020603050405020304"/>
              </a:rPr>
              <a:t>Bootstrap</a:t>
            </a:r>
            <a:r>
              <a:rPr lang="ru-RU" sz="2800" dirty="0">
                <a:latin typeface="TimesNewRomanPSMT" panose="02020603050405020304"/>
              </a:rPr>
              <a:t>.</a:t>
            </a:r>
            <a:r>
              <a:rPr lang="ru-RU" sz="2800" dirty="0">
                <a:latin typeface="TimesNewRomanPSMT" panose="02020603050405020304"/>
                <a:ea typeface="+mn-lt"/>
                <a:cs typeface="+mn-lt"/>
              </a:rPr>
              <a:t>;</a:t>
            </a:r>
            <a:endParaRPr lang="ru-RU" sz="2800" dirty="0">
              <a:latin typeface="TimesNewRomanPSMT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0C88F9-14A2-4C20-B4F9-00C0DE84EE73}"/>
              </a:ext>
            </a:extLst>
          </p:cNvPr>
          <p:cNvSpPr txBox="1"/>
          <p:nvPr/>
        </p:nvSpPr>
        <p:spPr>
          <a:xfrm>
            <a:off x="455263" y="827089"/>
            <a:ext cx="8233474" cy="40703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spAutoFit/>
          </a:bodyPr>
          <a:lstStyle/>
          <a:p>
            <a:pPr indent="0" algn="just" fontAlgn="auto"/>
            <a:r>
              <a:rPr lang="ru-RU" sz="2000" b="1" u="sng" dirty="0">
                <a:latin typeface="TimesNewRomanPSMT" panose="02020603050405020304"/>
              </a:rPr>
              <a:t>Цель работы</a:t>
            </a:r>
            <a:r>
              <a:rPr lang="ru-RU" sz="2000" b="1" dirty="0">
                <a:latin typeface="TimesNewRomanPSMT" panose="02020603050405020304"/>
              </a:rPr>
              <a:t>: </a:t>
            </a:r>
            <a:r>
              <a:rPr lang="ru-RU" sz="2000" dirty="0">
                <a:latin typeface="TimesNewRomanPSMT" panose="02020603050405020304"/>
              </a:rPr>
              <a:t>создание функционального веб-ресурса для изучения английского языка с базой данных и пользовательским интерфейсом. </a:t>
            </a:r>
          </a:p>
          <a:p>
            <a:pPr indent="0" algn="just" fontAlgn="auto"/>
            <a:endParaRPr lang="ru-RU" sz="2000" b="1" u="sng" dirty="0">
              <a:latin typeface="TimesNewRomanPSMT" panose="02020603050405020304"/>
              <a:ea typeface="+mn-lt"/>
              <a:cs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2000" b="1" u="sng" dirty="0">
                <a:latin typeface="TimesNewRomanPSMT" panose="02020603050405020304"/>
                <a:ea typeface="+mn-lt"/>
                <a:cs typeface="+mn-lt"/>
              </a:rPr>
              <a:t>Задачи работы: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NewRomanPSMT" panose="02020603050405020304"/>
              </a:rPr>
              <a:t>Спроектировать структуру базы данных с использованием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NewRomanPSMT" panose="02020603050405020304"/>
              </a:rPr>
              <a:t>PHPMyAdmin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NewRomanPSMT" panose="02020603050405020304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NewRomanPSMT" panose="02020603050405020304"/>
              </a:rPr>
              <a:t>Реализовать таблицы и связи для хранения информации о пользователях и уроках.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NewRomanPSMT" panose="02020603050405020304"/>
              </a:rPr>
              <a:t>Разработать серверную часть на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NewRomanPSMT" panose="02020603050405020304"/>
              </a:rPr>
              <a:t>Flask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NewRomanPSMT" panose="02020603050405020304"/>
              </a:rPr>
              <a:t> для обработки запросов.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NewRomanPSMT" panose="02020603050405020304"/>
              </a:rPr>
              <a:t>Настроить взаимодействие с базой данных через MySQL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NewRomanPSMT" panose="02020603050405020304"/>
              </a:rPr>
              <a:t>Connector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NewRomanPSMT" panose="02020603050405020304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NewRomanPSMT" panose="02020603050405020304"/>
              </a:rPr>
              <a:t>Создать адаптивный пользовательский интерфейс на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NewRomanPSMT" panose="02020603050405020304"/>
              </a:rPr>
              <a:t>Bootstrap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NewRomanPSMT" panose="02020603050405020304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NewRomanPSMT" panose="02020603050405020304"/>
              </a:rPr>
              <a:t>Интегрировать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NewRomanPSMT" panose="02020603050405020304"/>
              </a:rPr>
              <a:t>фронтенд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NewRomanPSMT" panose="02020603050405020304"/>
              </a:rPr>
              <a:t> с бэкендом.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NewRomanPSMT" panose="02020603050405020304"/>
              </a:rPr>
              <a:t>Провести тестирование и оптимизацию системы. </a:t>
            </a:r>
          </a:p>
          <a:p>
            <a:pPr indent="0" algn="just" fontAlgn="auto"/>
            <a:endParaRPr lang="ru-RU" sz="2000" dirty="0">
              <a:latin typeface="TimesNewRomanPSMT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34386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текст, снимок экрана, Шрифт, линия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757" y="1847282"/>
            <a:ext cx="5428410" cy="1705676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, графический дизайн&#10;&#10;Автоматически созданное описание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396" y="1052971"/>
            <a:ext cx="1972846" cy="2823996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графический дизайн, Графика, книга&#10;&#10;Автоматически созданное описани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9031" y="2460576"/>
            <a:ext cx="1979550" cy="28143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6003" y="899266"/>
            <a:ext cx="5418638" cy="8686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spAutoFit/>
          </a:bodyPr>
          <a:lstStyle/>
          <a:p>
            <a:r>
              <a:rPr lang="ru-RU" sz="2600" dirty="0">
                <a:latin typeface="TimesNewRomanPSMT" panose="02020603050405020304"/>
              </a:rPr>
              <a:t>Сбор и занесение информации в базу данных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диаграмма, снимок экрана, Шрифт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628015"/>
            <a:ext cx="9121775" cy="4721225"/>
          </a:xfrm>
          <a:prstGeom prst="rect">
            <a:avLst/>
          </a:prstGeom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143" y="29025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4" name="TextBox 3"/>
          <p:cNvSpPr txBox="1"/>
          <p:nvPr/>
        </p:nvSpPr>
        <p:spPr>
          <a:xfrm>
            <a:off x="1293" y="373153"/>
            <a:ext cx="9148846" cy="5143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spAutoFit/>
          </a:bodyPr>
          <a:lstStyle/>
          <a:p>
            <a:pPr algn="ctr"/>
            <a:r>
              <a:rPr lang="ru-RU" sz="2900" dirty="0">
                <a:latin typeface="TimesNewRomanPSMT" panose="02020603050405020304"/>
              </a:rPr>
              <a:t>Схема данных</a:t>
            </a:r>
            <a:endParaRPr lang="ru-RU" sz="2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143" y="29025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pic>
        <p:nvPicPr>
          <p:cNvPr id="2" name="Рисунок 1" descr="Изображение выглядит как текст, диаграмма, Шрифт, План&#10;&#10;Автоматически созданное описание"/>
          <p:cNvPicPr>
            <a:picLocks noChangeAspect="1"/>
          </p:cNvPicPr>
          <p:nvPr/>
        </p:nvPicPr>
        <p:blipFill rotWithShape="1">
          <a:blip r:embed="rId2"/>
          <a:srcRect r="872" b="1"/>
          <a:stretch>
            <a:fillRect/>
          </a:stretch>
        </p:blipFill>
        <p:spPr>
          <a:xfrm>
            <a:off x="-317500" y="406400"/>
            <a:ext cx="9772650" cy="5495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62" y="406649"/>
            <a:ext cx="9148846" cy="4686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spAutoFit/>
          </a:bodyPr>
          <a:lstStyle/>
          <a:p>
            <a:pPr algn="ctr"/>
            <a:r>
              <a:rPr lang="ru-RU" sz="2600" dirty="0">
                <a:latin typeface="TimesNewRomanPSMT" panose="02020603050405020304"/>
              </a:rPr>
              <a:t>Модульная организация данных</a:t>
            </a:r>
            <a:endParaRPr lang="ru-RU" sz="2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текст, снимок экрана, диаграмма, Шрифт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69" y="1012140"/>
            <a:ext cx="8300623" cy="42687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" y="443479"/>
            <a:ext cx="9148846" cy="4686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spAutoFit/>
          </a:bodyPr>
          <a:lstStyle/>
          <a:p>
            <a:pPr algn="ctr"/>
            <a:r>
              <a:rPr lang="ru-RU" sz="2600" dirty="0">
                <a:latin typeface="TimesNewRomanPSMT" panose="02020603050405020304"/>
              </a:rPr>
              <a:t>Взаимодействие базы данных и интерфейса пользователя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" y="950595"/>
            <a:ext cx="7955967" cy="4480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2" y="388234"/>
            <a:ext cx="9148846" cy="4686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spAutoFit/>
          </a:bodyPr>
          <a:lstStyle/>
          <a:p>
            <a:pPr algn="ctr"/>
            <a:r>
              <a:rPr lang="ru-RU" sz="2600" dirty="0">
                <a:latin typeface="TimesNewRomanPSMT" panose="02020603050405020304"/>
              </a:rPr>
              <a:t>Работа с внешними ключами</a:t>
            </a:r>
            <a:endParaRPr lang="ru-RU" sz="2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снимок экрана, программное обеспечение, число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" y="944245"/>
            <a:ext cx="7966513" cy="4480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" y="388869"/>
            <a:ext cx="9148846" cy="4686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spAutoFit/>
          </a:bodyPr>
          <a:lstStyle/>
          <a:p>
            <a:pPr algn="ctr"/>
            <a:r>
              <a:rPr lang="ru-RU" sz="2600" dirty="0">
                <a:latin typeface="TimesNewRomanPSMT" panose="02020603050405020304"/>
              </a:rPr>
              <a:t>Сортировка и поиск данных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229</Words>
  <Application>Microsoft Office PowerPoint</Application>
  <PresentationFormat>Произвольный</PresentationFormat>
  <Paragraphs>39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TimesNewRomanPSMT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Mikhail</dc:creator>
  <cp:lastModifiedBy>Красько Михаил</cp:lastModifiedBy>
  <cp:revision>520</cp:revision>
  <dcterms:created xsi:type="dcterms:W3CDTF">2024-06-19T07:30:46Z</dcterms:created>
  <dcterms:modified xsi:type="dcterms:W3CDTF">2024-12-02T10:12:50Z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1033-5.7.2.8094</vt:lpwstr>
  </property>
</Properties>
</file>